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463" r:id="rId2"/>
    <p:sldId id="472" r:id="rId3"/>
    <p:sldId id="473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81" r:id="rId12"/>
    <p:sldId id="483" r:id="rId13"/>
    <p:sldId id="47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D609-9FC4-4A5C-82E2-C1AC3DEA768E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1753A-C05B-44C3-8CB4-0FCC33CDC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74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3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74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54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00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39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217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33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14.1.2022.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8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14.1.2022.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970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1c3b89a2-aef8-4b6a-8e9b-df4631a24e35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e-sfera.hr/dodatni-digitalni-sadrzaji/1c3b89a2-aef8-4b6a-8e9b-df4631a24e35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e-sfera.hr/dodatni-digitalni-sadrzaji/1c3b89a2-aef8-4b6a-8e9b-df4631a24e35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hyperlink" Target="https://www.e-sfera.hr/dodatni-digitalni-sadrzaji/1c3b89a2-aef8-4b6a-8e9b-df4631a24e35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Unit </a:t>
            </a:r>
            <a:r>
              <a:rPr lang="hr-HR" sz="2800" dirty="0"/>
              <a:t>3</a:t>
            </a:r>
            <a:r>
              <a:rPr lang="en-US" sz="2800" dirty="0"/>
              <a:t>:</a:t>
            </a:r>
            <a:r>
              <a:rPr lang="hr-HR" sz="2800" dirty="0"/>
              <a:t> </a:t>
            </a:r>
            <a:r>
              <a:rPr lang="hr-HR" sz="2800" dirty="0" err="1"/>
              <a:t>Lesson</a:t>
            </a:r>
            <a:r>
              <a:rPr lang="hr-HR" sz="2800" dirty="0"/>
              <a:t> 4</a:t>
            </a:r>
            <a:br>
              <a:rPr lang="en-US" sz="2800" dirty="0"/>
            </a:br>
            <a:br>
              <a:rPr lang="en-US" sz="2800" dirty="0"/>
            </a:br>
            <a:r>
              <a:rPr lang="hr-HR" sz="2800" dirty="0" err="1"/>
              <a:t>We</a:t>
            </a:r>
            <a:r>
              <a:rPr lang="hr-HR" sz="2800" dirty="0"/>
              <a:t> </a:t>
            </a:r>
            <a:r>
              <a:rPr lang="hr-HR" sz="2800" dirty="0" err="1"/>
              <a:t>run</a:t>
            </a:r>
            <a:r>
              <a:rPr lang="hr-HR" sz="2800" dirty="0"/>
              <a:t> for </a:t>
            </a:r>
            <a:r>
              <a:rPr lang="hr-HR" sz="2800" dirty="0" err="1"/>
              <a:t>fun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381871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ovo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 ćeš lekciji 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pokazati razumijevanje teksta o natjecateljskom trčanju i utrkama u Hrvatskoj</a:t>
            </a:r>
            <a:r>
              <a:rPr lang="hr-HR" sz="2000" i="1" dirty="0">
                <a:solidFill>
                  <a:prstClr val="white"/>
                </a:solidFill>
                <a:latin typeface="Calibri" panose="020F0502020204030204"/>
              </a:rPr>
              <a:t>.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58D082-5CAE-433E-B298-2690591707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9273" y="3093357"/>
            <a:ext cx="2600302" cy="339951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3C6FDD3-BB18-45C0-875B-9FAAE2BAD3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3358" y="2991775"/>
            <a:ext cx="2678003" cy="35011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BDB61-6523-47DA-B812-CC5A2900AB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9238" y="493974"/>
            <a:ext cx="9413521" cy="1148395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/</a:t>
            </a:r>
            <a:r>
              <a:rPr lang="hr-HR" dirty="0" err="1"/>
              <a:t>expressions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definitions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Poveži riječi i značenja. 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9459C3-59D1-4D8C-A54F-ACB085286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5670" y="1753300"/>
            <a:ext cx="9413521" cy="409958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FEABBAD-E0EB-4A03-A79E-D44997ACB50C}"/>
              </a:ext>
            </a:extLst>
          </p:cNvPr>
          <p:cNvSpPr txBox="1"/>
          <p:nvPr/>
        </p:nvSpPr>
        <p:spPr>
          <a:xfrm>
            <a:off x="4358936" y="2250529"/>
            <a:ext cx="35510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  <a:p>
            <a:endParaRPr lang="hr-HR" sz="2200" i="1" dirty="0">
              <a:solidFill>
                <a:srgbClr val="FF0000"/>
              </a:solidFill>
            </a:endParaRPr>
          </a:p>
          <a:p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9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8</a:t>
            </a:r>
          </a:p>
          <a:p>
            <a:endParaRPr lang="hr-HR" sz="2200" i="1" dirty="0">
              <a:solidFill>
                <a:srgbClr val="FF0000"/>
              </a:solidFill>
            </a:endParaRPr>
          </a:p>
          <a:p>
            <a:r>
              <a:rPr lang="hr-HR" sz="2200" i="1" dirty="0">
                <a:solidFill>
                  <a:srgbClr val="FF0000"/>
                </a:solidFill>
              </a:rPr>
              <a:t>5</a:t>
            </a:r>
            <a:endParaRPr lang="en-US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20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6608C-4EA1-4E76-AB93-0BF71D4CF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30936" y="922600"/>
            <a:ext cx="2911876" cy="4093283"/>
          </a:xfrm>
        </p:spPr>
        <p:txBody>
          <a:bodyPr>
            <a:normAutofit fontScale="92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phrasal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box</a:t>
            </a:r>
            <a:r>
              <a:rPr lang="hr-HR" dirty="0"/>
              <a:t>. Make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necessary</a:t>
            </a:r>
            <a:r>
              <a:rPr lang="hr-HR" dirty="0"/>
              <a:t> </a:t>
            </a:r>
            <a:r>
              <a:rPr lang="hr-HR" dirty="0" err="1"/>
              <a:t>changes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Dopuni rečenice ponuđenim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frazalnim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glagolima. Napravi sve potrebne promjene. 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5EC067F-79F0-4129-A8A7-89A5E3C395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246" y="773123"/>
            <a:ext cx="8131685" cy="491806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A4A7B7-B6B8-4D84-82AF-5AA2363A178D}"/>
              </a:ext>
            </a:extLst>
          </p:cNvPr>
          <p:cNvSpPr txBox="1"/>
          <p:nvPr/>
        </p:nvSpPr>
        <p:spPr>
          <a:xfrm>
            <a:off x="3187083" y="2618913"/>
            <a:ext cx="1855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call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off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E7F366-5304-4DC5-84AB-5B233B25E276}"/>
              </a:ext>
            </a:extLst>
          </p:cNvPr>
          <p:cNvSpPr txBox="1"/>
          <p:nvPr/>
        </p:nvSpPr>
        <p:spPr>
          <a:xfrm>
            <a:off x="2762434" y="3180580"/>
            <a:ext cx="1855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bring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up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A0FC35-60A9-4753-B97A-9FF22399BE4D}"/>
              </a:ext>
            </a:extLst>
          </p:cNvPr>
          <p:cNvSpPr txBox="1"/>
          <p:nvPr/>
        </p:nvSpPr>
        <p:spPr>
          <a:xfrm>
            <a:off x="2293528" y="3731257"/>
            <a:ext cx="1855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give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in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4CC39A-3C07-4768-AC24-30DD85F0C436}"/>
              </a:ext>
            </a:extLst>
          </p:cNvPr>
          <p:cNvSpPr txBox="1"/>
          <p:nvPr/>
        </p:nvSpPr>
        <p:spPr>
          <a:xfrm>
            <a:off x="2234525" y="4011471"/>
            <a:ext cx="1855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look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forward</a:t>
            </a:r>
            <a:r>
              <a:rPr lang="hr-HR" sz="1600" i="1" dirty="0">
                <a:solidFill>
                  <a:srgbClr val="FF0000"/>
                </a:solidFill>
              </a:rPr>
              <a:t> to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D7D989-34E0-425B-BF46-0D4349F0CB37}"/>
              </a:ext>
            </a:extLst>
          </p:cNvPr>
          <p:cNvSpPr txBox="1"/>
          <p:nvPr/>
        </p:nvSpPr>
        <p:spPr>
          <a:xfrm>
            <a:off x="5643238" y="4302711"/>
            <a:ext cx="1855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get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along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76EB91E-3258-467D-91AA-5354B0D8E978}"/>
              </a:ext>
            </a:extLst>
          </p:cNvPr>
          <p:cNvSpPr txBox="1"/>
          <p:nvPr/>
        </p:nvSpPr>
        <p:spPr>
          <a:xfrm>
            <a:off x="2857129" y="4890514"/>
            <a:ext cx="3079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talked</a:t>
            </a:r>
            <a:r>
              <a:rPr lang="hr-HR" sz="1600" i="1" dirty="0">
                <a:solidFill>
                  <a:srgbClr val="FF0000"/>
                </a:solidFill>
              </a:rPr>
              <a:t>                               </a:t>
            </a:r>
            <a:r>
              <a:rPr lang="hr-HR" sz="1600" i="1" dirty="0" err="1">
                <a:solidFill>
                  <a:srgbClr val="FF0000"/>
                </a:solidFill>
              </a:rPr>
              <a:t>into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31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7B492-8DF5-48D5-A128-BCF5523EDF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5413" y="804693"/>
            <a:ext cx="3124199" cy="4351338"/>
          </a:xfrm>
        </p:spPr>
        <p:txBody>
          <a:bodyPr>
            <a:normAutofit fontScale="92500"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4: Use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present</a:t>
            </a:r>
            <a:r>
              <a:rPr lang="hr-HR" dirty="0"/>
              <a:t> </a:t>
            </a:r>
            <a:r>
              <a:rPr lang="hr-HR" dirty="0" err="1"/>
              <a:t>perfect</a:t>
            </a:r>
            <a:r>
              <a:rPr lang="hr-HR" dirty="0"/>
              <a:t> </a:t>
            </a:r>
            <a:r>
              <a:rPr lang="hr-HR" dirty="0" err="1"/>
              <a:t>simple</a:t>
            </a:r>
            <a:r>
              <a:rPr lang="hr-HR" dirty="0"/>
              <a:t> to </a:t>
            </a:r>
            <a:r>
              <a:rPr lang="hr-HR" dirty="0" err="1"/>
              <a:t>describe</a:t>
            </a:r>
            <a:r>
              <a:rPr lang="hr-HR" dirty="0"/>
              <a:t> </a:t>
            </a:r>
            <a:r>
              <a:rPr lang="hr-HR" dirty="0" err="1"/>
              <a:t>what</a:t>
            </a:r>
            <a:r>
              <a:rPr lang="hr-HR" dirty="0"/>
              <a:t> Anika </a:t>
            </a:r>
            <a:r>
              <a:rPr lang="hr-HR" dirty="0" err="1"/>
              <a:t>has</a:t>
            </a:r>
            <a:r>
              <a:rPr lang="hr-HR" dirty="0"/>
              <a:t> </a:t>
            </a:r>
            <a:r>
              <a:rPr lang="hr-HR" dirty="0" err="1"/>
              <a:t>already</a:t>
            </a:r>
            <a:r>
              <a:rPr lang="hr-HR" dirty="0"/>
              <a:t> </a:t>
            </a:r>
            <a:r>
              <a:rPr lang="hr-HR" dirty="0" err="1"/>
              <a:t>done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she</a:t>
            </a:r>
            <a:r>
              <a:rPr lang="hr-HR" dirty="0"/>
              <a:t> </a:t>
            </a:r>
            <a:r>
              <a:rPr lang="hr-HR" dirty="0" err="1"/>
              <a:t>hasn’t</a:t>
            </a:r>
            <a:r>
              <a:rPr lang="hr-HR" dirty="0"/>
              <a:t> </a:t>
            </a:r>
            <a:r>
              <a:rPr lang="hr-HR" dirty="0" err="1"/>
              <a:t>done</a:t>
            </a:r>
            <a:r>
              <a:rPr lang="hr-HR" dirty="0"/>
              <a:t> </a:t>
            </a:r>
            <a:r>
              <a:rPr lang="hr-HR" dirty="0" err="1"/>
              <a:t>yet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Koristeći glagolsko vrijeme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the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present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perfect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simple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opiši što je Anika već napravila do sada, a što tek mora odraditi.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4D3B05-C3C1-4469-A085-AB69600BE2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061" y="940578"/>
            <a:ext cx="6909957" cy="477950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B502F0-8F16-454C-979F-9CC6EC275FFA}"/>
              </a:ext>
            </a:extLst>
          </p:cNvPr>
          <p:cNvSpPr txBox="1"/>
          <p:nvPr/>
        </p:nvSpPr>
        <p:spPr>
          <a:xfrm>
            <a:off x="1207363" y="3622089"/>
            <a:ext cx="59746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FF0000"/>
                </a:solidFill>
              </a:rPr>
              <a:t>Anika has already chosen a caterer. 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>
                <a:solidFill>
                  <a:srgbClr val="FF0000"/>
                </a:solidFill>
              </a:rPr>
              <a:t>She hasn’t hired a photographer yet.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>
                <a:solidFill>
                  <a:srgbClr val="FF0000"/>
                </a:solidFill>
              </a:rPr>
              <a:t>She has already bought a wedding dress. She hasn’t sent invitations yet.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>
                <a:solidFill>
                  <a:srgbClr val="FF0000"/>
                </a:solidFill>
              </a:rPr>
              <a:t>She has already organized a tasting with a caterer. 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>
                <a:solidFill>
                  <a:srgbClr val="FF0000"/>
                </a:solidFill>
              </a:rPr>
              <a:t>She already registered for gifts.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>
                <a:solidFill>
                  <a:srgbClr val="FF0000"/>
                </a:solidFill>
              </a:rPr>
              <a:t>She hasn’t booked the honeymoon yet.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>
                <a:solidFill>
                  <a:srgbClr val="FF0000"/>
                </a:solidFill>
              </a:rPr>
              <a:t>She has already rented bridesmaids’ dresses. 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>
                <a:solidFill>
                  <a:srgbClr val="FF0000"/>
                </a:solidFill>
              </a:rPr>
              <a:t>She has already planned the menu.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>
                <a:solidFill>
                  <a:srgbClr val="FF0000"/>
                </a:solidFill>
              </a:rPr>
              <a:t>She hasn’t written the vows yet. 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>
                <a:solidFill>
                  <a:srgbClr val="FF0000"/>
                </a:solidFill>
              </a:rPr>
              <a:t>She has already given the song selection to the DJ.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en-US" sz="1600" i="1" dirty="0">
                <a:solidFill>
                  <a:srgbClr val="FF0000"/>
                </a:solidFill>
              </a:rPr>
              <a:t>She hasn’t created the seating chart yet.</a:t>
            </a:r>
          </a:p>
        </p:txBody>
      </p:sp>
    </p:spTree>
    <p:extLst>
      <p:ext uri="{BB962C8B-B14F-4D97-AF65-F5344CB8AC3E}">
        <p14:creationId xmlns:p14="http://schemas.microsoft.com/office/powerpoint/2010/main" val="418210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sljedeću poveznicu,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PLAY AND LEARN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 dirty="0">
                <a:solidFill>
                  <a:prstClr val="black"/>
                </a:solidFill>
                <a:hlinkClick r:id="rId4"/>
              </a:rPr>
              <a:t>https://www.e-sfera.hr/dodatni-digitalni-sadrzaji/1c3b89a2-aef8-4b6a-8e9b-df4631a24e35/</a:t>
            </a: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16268C-2C42-42C3-BBD1-E40A6424D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2830" y="715917"/>
            <a:ext cx="5628444" cy="4351338"/>
          </a:xfrm>
        </p:spPr>
        <p:txBody>
          <a:bodyPr>
            <a:normAutofit lnSpcReduction="10000"/>
          </a:bodyPr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56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places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Croatia </a:t>
            </a:r>
            <a:r>
              <a:rPr lang="hr-HR" dirty="0" err="1"/>
              <a:t>have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always</a:t>
            </a:r>
            <a:r>
              <a:rPr lang="hr-HR" dirty="0"/>
              <a:t> </a:t>
            </a:r>
            <a:r>
              <a:rPr lang="hr-HR" dirty="0" err="1"/>
              <a:t>wanted</a:t>
            </a:r>
            <a:r>
              <a:rPr lang="hr-HR" dirty="0"/>
              <a:t> to </a:t>
            </a:r>
            <a:r>
              <a:rPr lang="hr-HR" dirty="0" err="1"/>
              <a:t>see</a:t>
            </a:r>
            <a:r>
              <a:rPr lang="hr-HR" dirty="0"/>
              <a:t>, but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haven’t</a:t>
            </a:r>
            <a:r>
              <a:rPr lang="hr-HR" dirty="0"/>
              <a:t> </a:t>
            </a:r>
            <a:r>
              <a:rPr lang="hr-HR" dirty="0" err="1"/>
              <a:t>visited</a:t>
            </a:r>
            <a:r>
              <a:rPr lang="hr-HR" dirty="0"/>
              <a:t> </a:t>
            </a:r>
            <a:r>
              <a:rPr lang="hr-HR" dirty="0" err="1"/>
              <a:t>them</a:t>
            </a:r>
            <a:r>
              <a:rPr lang="hr-HR" dirty="0"/>
              <a:t> </a:t>
            </a:r>
            <a:r>
              <a:rPr lang="hr-HR" dirty="0" err="1"/>
              <a:t>yet</a:t>
            </a:r>
            <a:r>
              <a:rPr lang="hr-HR" dirty="0"/>
              <a:t>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Razmisli i odgovori na pitanje: koja mjesta u Hrvatskoj nisi do sada posjetio, a volio/voljela bih?</a:t>
            </a:r>
          </a:p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Have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ever</a:t>
            </a:r>
            <a:r>
              <a:rPr lang="hr-HR" dirty="0"/>
              <a:t> </a:t>
            </a:r>
            <a:r>
              <a:rPr lang="hr-HR" dirty="0" err="1"/>
              <a:t>been</a:t>
            </a:r>
            <a:r>
              <a:rPr lang="hr-HR" dirty="0"/>
              <a:t> to Sljeme, Žumberak, Paklenica </a:t>
            </a:r>
            <a:r>
              <a:rPr lang="hr-HR" dirty="0" err="1"/>
              <a:t>or</a:t>
            </a:r>
            <a:r>
              <a:rPr lang="hr-HR" dirty="0"/>
              <a:t> Velebit?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Jesi li ikada posjetio Sljeme, Žumberak, Paklenicu ili Velebit?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7287FC-0E68-4C20-90D1-6CE69E79DC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70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81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D3676-9DFE-41EC-A0AE-6A1D4335D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6098" y="244475"/>
            <a:ext cx="5665802" cy="2591601"/>
          </a:xfrm>
        </p:spPr>
        <p:txBody>
          <a:bodyPr>
            <a:normAutofit fontScale="92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Listen</a:t>
            </a:r>
            <a:r>
              <a:rPr lang="hr-HR" dirty="0"/>
              <a:t> to a reporter </a:t>
            </a:r>
            <a:r>
              <a:rPr lang="hr-HR" dirty="0" err="1"/>
              <a:t>talking</a:t>
            </a:r>
            <a:r>
              <a:rPr lang="hr-HR" dirty="0"/>
              <a:t> to Jonas Bergen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choose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answer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Poslušaj intervju s Jonasom Bergenom na e-sferi i zaokruži točan odgovor. 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https://www.e-sfera.hr/dodatni-digitalni-sadrzaji/1c3b89a2-aef8-4b6a-8e9b-df4631a24e35/</a:t>
            </a:r>
            <a:endParaRPr lang="hr-HR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3E21C1-470D-4B15-8416-4FB86B7ACD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56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31EEC5-62AB-419A-B9FF-AAFD9A6ED6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7306" y="2836076"/>
            <a:ext cx="7334107" cy="387920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A13B7C5-AFA8-4FE4-8B84-7BF3B7A5553B}"/>
              </a:ext>
            </a:extLst>
          </p:cNvPr>
          <p:cNvSpPr/>
          <p:nvPr/>
        </p:nvSpPr>
        <p:spPr>
          <a:xfrm>
            <a:off x="1783625" y="6448609"/>
            <a:ext cx="266331" cy="1864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0481082-0826-4FAC-A7FF-4CE657E25833}"/>
              </a:ext>
            </a:extLst>
          </p:cNvPr>
          <p:cNvSpPr/>
          <p:nvPr/>
        </p:nvSpPr>
        <p:spPr>
          <a:xfrm>
            <a:off x="4651114" y="5919248"/>
            <a:ext cx="266331" cy="1864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1353FAE-DF23-4729-9DE6-499AFBFCC407}"/>
              </a:ext>
            </a:extLst>
          </p:cNvPr>
          <p:cNvSpPr/>
          <p:nvPr/>
        </p:nvSpPr>
        <p:spPr>
          <a:xfrm>
            <a:off x="3186298" y="5397285"/>
            <a:ext cx="266331" cy="1864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875FB48-B361-487A-943B-E5C27A823D94}"/>
              </a:ext>
            </a:extLst>
          </p:cNvPr>
          <p:cNvSpPr/>
          <p:nvPr/>
        </p:nvSpPr>
        <p:spPr>
          <a:xfrm>
            <a:off x="3184471" y="4883859"/>
            <a:ext cx="266331" cy="1864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F07CF39-94C8-4B98-A146-D58F106F127E}"/>
              </a:ext>
            </a:extLst>
          </p:cNvPr>
          <p:cNvSpPr/>
          <p:nvPr/>
        </p:nvSpPr>
        <p:spPr>
          <a:xfrm>
            <a:off x="3184471" y="4370433"/>
            <a:ext cx="266331" cy="1864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8AF75DC-C9A7-4A5B-B987-B9A4ABACA17E}"/>
              </a:ext>
            </a:extLst>
          </p:cNvPr>
          <p:cNvSpPr/>
          <p:nvPr/>
        </p:nvSpPr>
        <p:spPr>
          <a:xfrm>
            <a:off x="1801034" y="3857008"/>
            <a:ext cx="266331" cy="1864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77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EF98E-3860-4887-8ECE-0488ADA03F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5176" y="272032"/>
            <a:ext cx="5992428" cy="2071673"/>
          </a:xfrm>
        </p:spPr>
        <p:txBody>
          <a:bodyPr>
            <a:normAutofit fontScale="850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Listen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again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tick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trail</a:t>
            </a:r>
            <a:r>
              <a:rPr lang="hr-HR" dirty="0"/>
              <a:t> </a:t>
            </a:r>
            <a:r>
              <a:rPr lang="hr-HR" dirty="0" err="1"/>
              <a:t>races</a:t>
            </a:r>
            <a:r>
              <a:rPr lang="hr-HR" dirty="0"/>
              <a:t> Jonas </a:t>
            </a:r>
            <a:r>
              <a:rPr lang="hr-HR" dirty="0" err="1"/>
              <a:t>has</a:t>
            </a:r>
            <a:r>
              <a:rPr lang="hr-HR" dirty="0"/>
              <a:t> </a:t>
            </a:r>
            <a:r>
              <a:rPr lang="hr-HR" dirty="0" err="1"/>
              <a:t>done</a:t>
            </a:r>
            <a:r>
              <a:rPr lang="hr-HR" dirty="0"/>
              <a:t> </a:t>
            </a:r>
            <a:r>
              <a:rPr lang="hr-HR" dirty="0" err="1"/>
              <a:t>so</a:t>
            </a:r>
            <a:r>
              <a:rPr lang="hr-HR" dirty="0"/>
              <a:t> far.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Poslušaj tekst ponovno i kvačicom označi utrke na kojima je Jonas sudjelovao. 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https://www.e-sfera.hr/dodatni-digitalni-sadrzaji/1c3b89a2-aef8-4b6a-8e9b-df4631a24e35/</a:t>
            </a:r>
            <a:endParaRPr lang="hr-HR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D406D0-80BA-4C07-B684-6211C26AA7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0BD63C0-8CBB-4F36-AD31-DCAF2F667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509" y="3150014"/>
            <a:ext cx="9487339" cy="271812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EB579D-0488-4F88-8342-7A6A8331CB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5468" y="3927715"/>
            <a:ext cx="603556" cy="4938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7A7263-7B9E-43E3-AC10-F33C057C3D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7554" y="4262167"/>
            <a:ext cx="603556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CEA187-2CC5-4D5D-95DA-B42A5109F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6546" y="339726"/>
            <a:ext cx="5742281" cy="2296942"/>
          </a:xfrm>
        </p:spPr>
        <p:txBody>
          <a:bodyPr>
            <a:normAutofit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Listen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again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Poslušaj tekst ponovno i dopuni rečenice. </a:t>
            </a:r>
          </a:p>
          <a:p>
            <a:pPr marL="0" indent="0">
              <a:buNone/>
            </a:pPr>
            <a:r>
              <a:rPr lang="hr-HR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https://www.e-sfera.hr/dodatni-digitalni-sadrzaji/1c3b89a2-aef8-4b6a-8e9b-df4631a24e35/</a:t>
            </a:r>
            <a:endParaRPr lang="hr-H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buNone/>
            </a:pPr>
            <a:endParaRPr lang="hr-HR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buNone/>
            </a:pPr>
            <a:endParaRPr lang="hr-HR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AC5ADF-478D-4164-AE43-FA0CF0A051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5248275" cy="68613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994087-301C-4D99-A03D-93DEA670C0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304" y="3154641"/>
            <a:ext cx="10405800" cy="300803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05C2BC8-9CD7-47F9-85CF-317E0F0475F0}"/>
              </a:ext>
            </a:extLst>
          </p:cNvPr>
          <p:cNvSpPr txBox="1"/>
          <p:nvPr/>
        </p:nvSpPr>
        <p:spPr>
          <a:xfrm>
            <a:off x="4592620" y="3968318"/>
            <a:ext cx="1526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longer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774660-17D2-49CE-91BF-650412BE4880}"/>
              </a:ext>
            </a:extLst>
          </p:cNvPr>
          <p:cNvSpPr txBox="1"/>
          <p:nvPr/>
        </p:nvSpPr>
        <p:spPr>
          <a:xfrm>
            <a:off x="4584327" y="4317659"/>
            <a:ext cx="1526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improve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53563E-B32F-4603-ABB9-824EAEA98E6E}"/>
              </a:ext>
            </a:extLst>
          </p:cNvPr>
          <p:cNvSpPr txBox="1"/>
          <p:nvPr/>
        </p:nvSpPr>
        <p:spPr>
          <a:xfrm>
            <a:off x="1603804" y="4728699"/>
            <a:ext cx="1526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knees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9C5D83-418B-490F-8BD6-2F3E3E895E5D}"/>
              </a:ext>
            </a:extLst>
          </p:cNvPr>
          <p:cNvSpPr txBox="1"/>
          <p:nvPr/>
        </p:nvSpPr>
        <p:spPr>
          <a:xfrm>
            <a:off x="2120883" y="4320104"/>
            <a:ext cx="1526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immune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75B68F-BB17-4BE7-81D0-DB12727B3C14}"/>
              </a:ext>
            </a:extLst>
          </p:cNvPr>
          <p:cNvSpPr txBox="1"/>
          <p:nvPr/>
        </p:nvSpPr>
        <p:spPr>
          <a:xfrm>
            <a:off x="5051299" y="5174186"/>
            <a:ext cx="1526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diabetes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F58FC9-FC84-4BD9-A5CB-976ECBF40D32}"/>
              </a:ext>
            </a:extLst>
          </p:cNvPr>
          <p:cNvSpPr txBox="1"/>
          <p:nvPr/>
        </p:nvSpPr>
        <p:spPr>
          <a:xfrm>
            <a:off x="6712995" y="3934564"/>
            <a:ext cx="1526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sleep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BE8211-083C-4D4A-8DC8-AF1257E4D667}"/>
              </a:ext>
            </a:extLst>
          </p:cNvPr>
          <p:cNvSpPr txBox="1"/>
          <p:nvPr/>
        </p:nvSpPr>
        <p:spPr>
          <a:xfrm>
            <a:off x="7346177" y="5622032"/>
            <a:ext cx="1526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equipment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03FF8D-8EA0-4A5E-B08F-5B2F33D28EF0}"/>
              </a:ext>
            </a:extLst>
          </p:cNvPr>
          <p:cNvSpPr txBox="1"/>
          <p:nvPr/>
        </p:nvSpPr>
        <p:spPr>
          <a:xfrm>
            <a:off x="3201972" y="5649954"/>
            <a:ext cx="1526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fun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79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9F3661-7C1E-4C27-8B2E-E6F203B31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525" y="339725"/>
            <a:ext cx="5962650" cy="1384300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6: </a:t>
            </a:r>
            <a:r>
              <a:rPr lang="hr-HR" dirty="0" err="1"/>
              <a:t>Answer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questions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Odgovori na pitanja. Odgovore zapiši u bilježnicu. </a:t>
            </a:r>
            <a:endParaRPr lang="en-US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45E296-4423-4A32-A126-10BD2A07D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3995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4D36C9-71D9-4370-85F9-5F230C65B3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644" y="2476094"/>
            <a:ext cx="7515650" cy="281499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3386AE-9627-4C26-84C4-CD549950DA4C}"/>
              </a:ext>
            </a:extLst>
          </p:cNvPr>
          <p:cNvSpPr txBox="1"/>
          <p:nvPr/>
        </p:nvSpPr>
        <p:spPr>
          <a:xfrm>
            <a:off x="6506593" y="3006429"/>
            <a:ext cx="5330763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hr-HR" dirty="0"/>
              <a:t>Zašto je otkazana utrka pod nazivom </a:t>
            </a:r>
            <a:r>
              <a:rPr lang="hr-HR" i="1" dirty="0"/>
              <a:t>100 Miles </a:t>
            </a:r>
            <a:r>
              <a:rPr lang="hr-HR" i="1" dirty="0" err="1"/>
              <a:t>of</a:t>
            </a:r>
            <a:r>
              <a:rPr lang="hr-HR" i="1" dirty="0"/>
              <a:t> </a:t>
            </a:r>
            <a:r>
              <a:rPr lang="hr-HR" i="1" dirty="0" err="1"/>
              <a:t>Istria</a:t>
            </a:r>
            <a:r>
              <a:rPr lang="hr-HR" i="1" dirty="0"/>
              <a:t>?</a:t>
            </a:r>
          </a:p>
          <a:p>
            <a:pPr marL="342900" indent="-342900">
              <a:buAutoNum type="arabicPeriod"/>
            </a:pPr>
            <a:r>
              <a:rPr lang="hr-HR" i="1" dirty="0"/>
              <a:t>Kada se Jonas počeo baviti trčanjem?</a:t>
            </a:r>
          </a:p>
          <a:p>
            <a:pPr marL="342900" indent="-342900">
              <a:buAutoNum type="arabicPeriod"/>
            </a:pPr>
            <a:r>
              <a:rPr lang="hr-HR" i="1" dirty="0"/>
              <a:t>Kako se natjecatelji slažu međusobno?</a:t>
            </a:r>
          </a:p>
          <a:p>
            <a:pPr marL="342900" indent="-342900">
              <a:buAutoNum type="arabicPeriod"/>
            </a:pPr>
            <a:r>
              <a:rPr lang="hr-HR" i="1" dirty="0"/>
              <a:t>Kojoj se utrci Jonas veselio?</a:t>
            </a:r>
          </a:p>
          <a:p>
            <a:pPr marL="342900" indent="-342900">
              <a:buAutoNum type="arabicPeriod"/>
            </a:pPr>
            <a:r>
              <a:rPr lang="hr-HR" i="1" dirty="0"/>
              <a:t>Zašto ne može sudjelovati na </a:t>
            </a:r>
            <a:r>
              <a:rPr lang="hr-HR" i="1" dirty="0" err="1"/>
              <a:t>Dalmatia</a:t>
            </a:r>
            <a:r>
              <a:rPr lang="hr-HR" i="1" dirty="0"/>
              <a:t> Ultra </a:t>
            </a:r>
            <a:r>
              <a:rPr lang="hr-HR" i="1" dirty="0" err="1"/>
              <a:t>Trail</a:t>
            </a:r>
            <a:r>
              <a:rPr lang="hr-HR" i="1" dirty="0"/>
              <a:t>?</a:t>
            </a:r>
            <a:endParaRPr lang="en-US" dirty="0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9548925-9FD5-4360-8E00-1E1F71A8D71C}"/>
              </a:ext>
            </a:extLst>
          </p:cNvPr>
          <p:cNvSpPr/>
          <p:nvPr/>
        </p:nvSpPr>
        <p:spPr>
          <a:xfrm>
            <a:off x="5477522" y="3710866"/>
            <a:ext cx="1003177" cy="36398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57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7D9457-B501-4DC7-AF71-939B45D27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3284" y="263525"/>
            <a:ext cx="5590991" cy="1517650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7: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phrasal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definitions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Poveži </a:t>
            </a:r>
            <a:r>
              <a:rPr lang="hr-HR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frazalne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glagole i značenja.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932039-ED7E-48D2-B29C-689990B9F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226" y="2219"/>
            <a:ext cx="524256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AD82F2F-88BD-4324-815A-3B66EB5A32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785" y="1960378"/>
            <a:ext cx="9377743" cy="332544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DE3BDD-6C20-4721-9ED9-CC2D9C155323}"/>
              </a:ext>
            </a:extLst>
          </p:cNvPr>
          <p:cNvSpPr txBox="1"/>
          <p:nvPr/>
        </p:nvSpPr>
        <p:spPr>
          <a:xfrm>
            <a:off x="4554243" y="2405848"/>
            <a:ext cx="36398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  <a:p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  <a:p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59FC64E-7C14-428C-9381-897D7E4E48D7}"/>
              </a:ext>
            </a:extLst>
          </p:cNvPr>
          <p:cNvSpPr/>
          <p:nvPr/>
        </p:nvSpPr>
        <p:spPr>
          <a:xfrm>
            <a:off x="3426780" y="6073018"/>
            <a:ext cx="2982897" cy="30127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DC4A2F-FA0F-471D-A9BB-25D1B317FE22}"/>
              </a:ext>
            </a:extLst>
          </p:cNvPr>
          <p:cNvSpPr txBox="1"/>
          <p:nvPr/>
        </p:nvSpPr>
        <p:spPr>
          <a:xfrm>
            <a:off x="6636354" y="5472854"/>
            <a:ext cx="4869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/>
              <a:t>Frazalni</a:t>
            </a:r>
            <a:r>
              <a:rPr lang="hr-HR" dirty="0"/>
              <a:t> ili </a:t>
            </a:r>
            <a:r>
              <a:rPr lang="hr-HR" dirty="0" err="1"/>
              <a:t>frazni</a:t>
            </a:r>
            <a:r>
              <a:rPr lang="hr-HR" dirty="0"/>
              <a:t> glagol se sastoje od glagola i prijedloga ili priloga. Većina </a:t>
            </a:r>
            <a:r>
              <a:rPr lang="hr-HR" dirty="0" err="1"/>
              <a:t>frazalnih</a:t>
            </a:r>
            <a:r>
              <a:rPr lang="hr-HR" dirty="0"/>
              <a:t> glagola ima metaforičko značenje tako da se ne mogu doslovno prevoditi.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40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564CB1-09AA-44C1-8B5A-E719B5545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9846" y="244475"/>
            <a:ext cx="5854454" cy="3493024"/>
          </a:xfrm>
        </p:spPr>
        <p:txBody>
          <a:bodyPr>
            <a:normAutofit fontScale="92500"/>
          </a:bodyPr>
          <a:lstStyle/>
          <a:p>
            <a:r>
              <a:rPr lang="hr-HR" dirty="0" err="1"/>
              <a:t>Task</a:t>
            </a:r>
            <a:r>
              <a:rPr lang="hr-HR" dirty="0"/>
              <a:t> 8: </a:t>
            </a:r>
            <a:r>
              <a:rPr lang="hr-HR" dirty="0" err="1"/>
              <a:t>Have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ever</a:t>
            </a:r>
            <a:r>
              <a:rPr lang="hr-HR" dirty="0"/>
              <a:t> </a:t>
            </a:r>
            <a:r>
              <a:rPr lang="hr-HR" dirty="0" err="1"/>
              <a:t>tried</a:t>
            </a:r>
            <a:r>
              <a:rPr lang="hr-HR" dirty="0"/>
              <a:t> </a:t>
            </a:r>
            <a:r>
              <a:rPr lang="hr-HR" dirty="0" err="1"/>
              <a:t>trail</a:t>
            </a:r>
            <a:r>
              <a:rPr lang="hr-HR" dirty="0"/>
              <a:t> </a:t>
            </a:r>
            <a:r>
              <a:rPr lang="hr-HR" dirty="0" err="1"/>
              <a:t>running</a:t>
            </a:r>
            <a:r>
              <a:rPr lang="hr-HR" dirty="0"/>
              <a:t>? </a:t>
            </a:r>
            <a:r>
              <a:rPr lang="hr-HR" dirty="0" err="1"/>
              <a:t>Would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like</a:t>
            </a:r>
            <a:r>
              <a:rPr lang="hr-HR" dirty="0"/>
              <a:t> to </a:t>
            </a:r>
            <a:r>
              <a:rPr lang="hr-HR" dirty="0" err="1"/>
              <a:t>try</a:t>
            </a:r>
            <a:r>
              <a:rPr lang="hr-HR" dirty="0"/>
              <a:t> </a:t>
            </a:r>
            <a:r>
              <a:rPr lang="hr-HR" dirty="0" err="1"/>
              <a:t>it</a:t>
            </a:r>
            <a:r>
              <a:rPr lang="hr-HR" dirty="0"/>
              <a:t>? </a:t>
            </a:r>
            <a:r>
              <a:rPr lang="hr-HR" dirty="0" err="1"/>
              <a:t>Why</a:t>
            </a:r>
            <a:r>
              <a:rPr lang="hr-HR" dirty="0"/>
              <a:t>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Jesi li se </a:t>
            </a:r>
            <a:r>
              <a:rPr lang="hr-HR" i="1">
                <a:solidFill>
                  <a:schemeClr val="tx1">
                    <a:lumMod val="65000"/>
                    <a:lumOff val="35000"/>
                  </a:schemeClr>
                </a:solidFill>
              </a:rPr>
              <a:t>ikad bavio/la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ovim sportom? Da li bi volio/voljela pokušati? Zašto?</a:t>
            </a:r>
          </a:p>
          <a:p>
            <a:r>
              <a:rPr lang="hr-HR" dirty="0" err="1"/>
              <a:t>Task</a:t>
            </a:r>
            <a:r>
              <a:rPr lang="hr-HR" dirty="0"/>
              <a:t> 9: Search </a:t>
            </a:r>
            <a:r>
              <a:rPr lang="hr-HR" dirty="0" err="1"/>
              <a:t>the</a:t>
            </a:r>
            <a:r>
              <a:rPr lang="hr-HR" dirty="0"/>
              <a:t> Internet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find</a:t>
            </a:r>
            <a:r>
              <a:rPr lang="hr-HR" dirty="0"/>
              <a:t> </a:t>
            </a:r>
            <a:r>
              <a:rPr lang="hr-HR" dirty="0" err="1"/>
              <a:t>out</a:t>
            </a:r>
            <a:r>
              <a:rPr lang="hr-HR" dirty="0"/>
              <a:t> more </a:t>
            </a:r>
            <a:r>
              <a:rPr lang="hr-HR" dirty="0" err="1"/>
              <a:t>about</a:t>
            </a:r>
            <a:r>
              <a:rPr lang="hr-HR" dirty="0"/>
              <a:t> </a:t>
            </a:r>
            <a:r>
              <a:rPr lang="hr-HR" dirty="0" err="1"/>
              <a:t>popular</a:t>
            </a:r>
            <a:r>
              <a:rPr lang="hr-HR" dirty="0"/>
              <a:t> </a:t>
            </a:r>
            <a:r>
              <a:rPr lang="hr-HR" dirty="0" err="1"/>
              <a:t>sporting</a:t>
            </a:r>
            <a:r>
              <a:rPr lang="hr-HR" dirty="0"/>
              <a:t> </a:t>
            </a:r>
            <a:r>
              <a:rPr lang="hr-HR" dirty="0" err="1"/>
              <a:t>events</a:t>
            </a:r>
            <a:r>
              <a:rPr lang="hr-HR" dirty="0"/>
              <a:t> </a:t>
            </a:r>
            <a:r>
              <a:rPr lang="hr-HR" dirty="0" err="1"/>
              <a:t>listed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task</a:t>
            </a:r>
            <a:r>
              <a:rPr lang="hr-HR" dirty="0"/>
              <a:t> 9.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Pretraži Internet i saznaj više o navedenim sportskim događajima u Hrvatskoj.</a:t>
            </a:r>
            <a:endParaRPr lang="en-US" i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9F5E0F-3B12-4255-9415-DB99CB322B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256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A7860C-52DD-46C7-8753-B34B280D69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272" y="3737499"/>
            <a:ext cx="8240056" cy="241472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37FE96EB-F90A-427A-92AA-9D4992FF6327}"/>
              </a:ext>
            </a:extLst>
          </p:cNvPr>
          <p:cNvSpPr/>
          <p:nvPr/>
        </p:nvSpPr>
        <p:spPr>
          <a:xfrm>
            <a:off x="1355575" y="4829452"/>
            <a:ext cx="6359120" cy="132277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96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788726-6018-41BB-98AF-7BB0367EB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58074" y="786937"/>
            <a:ext cx="3062055" cy="4351338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workbooks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58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Label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trail</a:t>
            </a:r>
            <a:r>
              <a:rPr lang="hr-HR" dirty="0"/>
              <a:t> </a:t>
            </a:r>
            <a:r>
              <a:rPr lang="hr-HR" dirty="0" err="1"/>
              <a:t>races</a:t>
            </a:r>
            <a:r>
              <a:rPr lang="hr-HR" dirty="0"/>
              <a:t> on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map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Croatia.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Označi poznate utrke na karti Hrvatske. 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91221B-C344-4310-8822-3796E07B11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252" y="305508"/>
            <a:ext cx="7475552" cy="603814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A6605F-B2C4-4042-89D5-4EFC32478950}"/>
              </a:ext>
            </a:extLst>
          </p:cNvPr>
          <p:cNvSpPr txBox="1"/>
          <p:nvPr/>
        </p:nvSpPr>
        <p:spPr>
          <a:xfrm>
            <a:off x="1766656" y="2734322"/>
            <a:ext cx="1731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Žumberak </a:t>
            </a:r>
            <a:r>
              <a:rPr lang="hr-HR" sz="1600" i="1" dirty="0" err="1">
                <a:solidFill>
                  <a:srgbClr val="FF0000"/>
                </a:solidFill>
              </a:rPr>
              <a:t>Trail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DD60D4-F502-4BB0-8A51-F0F1816B713B}"/>
              </a:ext>
            </a:extLst>
          </p:cNvPr>
          <p:cNvSpPr txBox="1"/>
          <p:nvPr/>
        </p:nvSpPr>
        <p:spPr>
          <a:xfrm>
            <a:off x="5498237" y="4708263"/>
            <a:ext cx="1731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Paklenica </a:t>
            </a:r>
            <a:r>
              <a:rPr lang="hr-HR" sz="1600" i="1" dirty="0" err="1">
                <a:solidFill>
                  <a:srgbClr val="FF0000"/>
                </a:solidFill>
              </a:rPr>
              <a:t>Trail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D7C11A-08BA-4BE3-AE9F-833BAA351DA5}"/>
              </a:ext>
            </a:extLst>
          </p:cNvPr>
          <p:cNvSpPr txBox="1"/>
          <p:nvPr/>
        </p:nvSpPr>
        <p:spPr>
          <a:xfrm>
            <a:off x="1966403" y="5496449"/>
            <a:ext cx="19308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 err="1">
                <a:solidFill>
                  <a:srgbClr val="FF0000"/>
                </a:solidFill>
              </a:rPr>
              <a:t>Dalmatia</a:t>
            </a:r>
            <a:r>
              <a:rPr lang="hr-HR" sz="1600" i="1" dirty="0">
                <a:solidFill>
                  <a:srgbClr val="FF0000"/>
                </a:solidFill>
              </a:rPr>
              <a:t> Ultra </a:t>
            </a:r>
            <a:r>
              <a:rPr lang="hr-HR" sz="1600" i="1" dirty="0" err="1">
                <a:solidFill>
                  <a:srgbClr val="FF0000"/>
                </a:solidFill>
              </a:rPr>
              <a:t>Trail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4C5EBE2-258C-476B-A02D-2E1737FD7C5A}"/>
              </a:ext>
            </a:extLst>
          </p:cNvPr>
          <p:cNvSpPr txBox="1"/>
          <p:nvPr/>
        </p:nvSpPr>
        <p:spPr>
          <a:xfrm>
            <a:off x="1358283" y="4538986"/>
            <a:ext cx="1731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100 Miles </a:t>
            </a:r>
            <a:r>
              <a:rPr lang="hr-HR" sz="1600" i="1" dirty="0" err="1">
                <a:solidFill>
                  <a:srgbClr val="FF0000"/>
                </a:solidFill>
              </a:rPr>
              <a:t>of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Istria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71C4F50-BF7D-42D3-A790-ECB77C131969}"/>
              </a:ext>
            </a:extLst>
          </p:cNvPr>
          <p:cNvSpPr txBox="1"/>
          <p:nvPr/>
        </p:nvSpPr>
        <p:spPr>
          <a:xfrm>
            <a:off x="5112058" y="4144392"/>
            <a:ext cx="1731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i="1" dirty="0">
                <a:solidFill>
                  <a:srgbClr val="FF0000"/>
                </a:solidFill>
              </a:rPr>
              <a:t>Velebit Ultra </a:t>
            </a:r>
            <a:r>
              <a:rPr lang="hr-HR" sz="1600" i="1" dirty="0" err="1">
                <a:solidFill>
                  <a:srgbClr val="FF0000"/>
                </a:solidFill>
              </a:rPr>
              <a:t>Trail</a:t>
            </a:r>
            <a:endParaRPr 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51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2367</TotalTime>
  <Words>670</Words>
  <Application>Microsoft Office PowerPoint</Application>
  <PresentationFormat>Widescreen</PresentationFormat>
  <Paragraphs>67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sustava Office</vt:lpstr>
      <vt:lpstr>Unit 3: Lesson 4  We run for fun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ZVONKA IVKOVIĆ</dc:creator>
  <cp:lastModifiedBy>ZVONKA IVKOVIĆ</cp:lastModifiedBy>
  <cp:revision>200</cp:revision>
  <dcterms:created xsi:type="dcterms:W3CDTF">2021-09-01T06:25:32Z</dcterms:created>
  <dcterms:modified xsi:type="dcterms:W3CDTF">2022-01-14T11:29:26Z</dcterms:modified>
</cp:coreProperties>
</file>